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91" r:id="rId5"/>
    <p:sldId id="292" r:id="rId6"/>
    <p:sldId id="293" r:id="rId7"/>
    <p:sldId id="296" r:id="rId8"/>
    <p:sldId id="295" r:id="rId9"/>
    <p:sldId id="298" r:id="rId10"/>
    <p:sldId id="267" r:id="rId11"/>
    <p:sldId id="303" r:id="rId12"/>
    <p:sldId id="299" r:id="rId13"/>
    <p:sldId id="301" r:id="rId14"/>
    <p:sldId id="310" r:id="rId15"/>
    <p:sldId id="304" r:id="rId16"/>
    <p:sldId id="307" r:id="rId17"/>
    <p:sldId id="309" r:id="rId18"/>
    <p:sldId id="311" r:id="rId19"/>
    <p:sldId id="312" r:id="rId20"/>
    <p:sldId id="314" r:id="rId21"/>
    <p:sldId id="313" r:id="rId22"/>
    <p:sldId id="270" r:id="rId23"/>
    <p:sldId id="315" r:id="rId24"/>
    <p:sldId id="316" r:id="rId25"/>
    <p:sldId id="284" r:id="rId26"/>
    <p:sldId id="318" r:id="rId27"/>
    <p:sldId id="26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FFFFFF"/>
    <a:srgbClr val="404040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39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urprise777/CSC320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_noise#/media/File:Noise_salt_and_pepper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Noisy-image-Gaussian-noise-with-mean-and-variance-0005_fig2_252066070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16275" y="2796687"/>
            <a:ext cx="828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Non Local Mean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6275" y="4495043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453D3A"/>
                </a:solidFill>
              </a:rPr>
              <a:t>Jingqi</a:t>
            </a:r>
            <a:r>
              <a:rPr lang="en-US" altLang="zh-CN" b="1" dirty="0">
                <a:solidFill>
                  <a:srgbClr val="453D3A"/>
                </a:solidFill>
              </a:rPr>
              <a:t> Zhang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4664" y="4495043"/>
            <a:ext cx="254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53D3A"/>
                </a:solidFill>
              </a:rPr>
              <a:t>Jefferson Zhong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16275" y="3727024"/>
            <a:ext cx="868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Buades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Coll and J. -. Morel, "A non-local algorithm for image denoising" 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/>
      <p:bldP spid="12" grpId="0"/>
      <p:bldP spid="13" grpId="0"/>
      <p:bldP spid="15" grpId="0" animBg="1"/>
      <p:bldP spid="1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Local Smoothing Filters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8" name="梯形 7"/>
          <p:cNvSpPr/>
          <p:nvPr/>
        </p:nvSpPr>
        <p:spPr>
          <a:xfrm rot="5400000">
            <a:off x="-220395" y="2195720"/>
            <a:ext cx="4991816" cy="2970062"/>
          </a:xfrm>
          <a:prstGeom prst="rect">
            <a:avLst/>
          </a:prstGeom>
          <a:solidFill>
            <a:srgbClr val="0053A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9" name="梯形 8"/>
          <p:cNvSpPr/>
          <p:nvPr/>
        </p:nvSpPr>
        <p:spPr>
          <a:xfrm rot="5400000">
            <a:off x="3647671" y="2195720"/>
            <a:ext cx="4991816" cy="2970062"/>
          </a:xfrm>
          <a:prstGeom prst="rect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4"/>
            <a:endParaRPr lang="zh-CN" altLang="en-US" sz="1867" kern="0" dirty="0">
              <a:solidFill>
                <a:prstClr val="white"/>
              </a:solidFill>
              <a:latin typeface="Calibri"/>
              <a:ea typeface="微软雅黑" charset="0"/>
              <a:cs typeface=""/>
            </a:endParaRPr>
          </a:p>
        </p:txBody>
      </p:sp>
      <p:sp>
        <p:nvSpPr>
          <p:cNvPr id="10" name="梯形 9"/>
          <p:cNvSpPr/>
          <p:nvPr/>
        </p:nvSpPr>
        <p:spPr>
          <a:xfrm rot="5400000">
            <a:off x="7515736" y="2195719"/>
            <a:ext cx="4991816" cy="297006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0483" y="1444206"/>
            <a:ext cx="2970062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in flat parts of the image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Blurred around edges and texture</a:t>
            </a:r>
          </a:p>
        </p:txBody>
      </p:sp>
      <p:sp>
        <p:nvSpPr>
          <p:cNvPr id="14" name="矩形 13"/>
          <p:cNvSpPr/>
          <p:nvPr/>
        </p:nvSpPr>
        <p:spPr>
          <a:xfrm>
            <a:off x="8526613" y="1366749"/>
            <a:ext cx="297006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Filtering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Not robust when images is very noisy</a:t>
            </a:r>
          </a:p>
        </p:txBody>
      </p:sp>
      <p:sp>
        <p:nvSpPr>
          <p:cNvPr id="16" name="矩形 11">
            <a:extLst>
              <a:ext uri="{FF2B5EF4-FFF2-40B4-BE49-F238E27FC236}">
                <a16:creationId xmlns:a16="http://schemas.microsoft.com/office/drawing/2014/main" id="{13B198DE-66A9-7343-AFB3-60157F04B939}"/>
              </a:ext>
            </a:extLst>
          </p:cNvPr>
          <p:cNvSpPr/>
          <p:nvPr/>
        </p:nvSpPr>
        <p:spPr>
          <a:xfrm>
            <a:off x="4658548" y="1444206"/>
            <a:ext cx="2970062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Anisotropic Filtering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straight edges are well restored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and textured regions are degraded</a:t>
            </a:r>
          </a:p>
        </p:txBody>
      </p:sp>
    </p:spTree>
    <p:extLst>
      <p:ext uri="{BB962C8B-B14F-4D97-AF65-F5344CB8AC3E}">
        <p14:creationId xmlns:p14="http://schemas.microsoft.com/office/powerpoint/2010/main" val="5898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4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4" grpId="0"/>
          <p:bldP spid="1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5324" y="983605"/>
            <a:ext cx="10814504" cy="523220"/>
            <a:chOff x="695325" y="3800392"/>
            <a:chExt cx="10814504" cy="523220"/>
          </a:xfrm>
        </p:grpSpPr>
        <p:sp>
          <p:nvSpPr>
            <p:cNvPr id="10" name="矩形 9"/>
            <p:cNvSpPr/>
            <p:nvPr/>
          </p:nvSpPr>
          <p:spPr>
            <a:xfrm>
              <a:off x="695325" y="3800392"/>
              <a:ext cx="5723042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Local Filters Disadvantages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95325" y="4262057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95324" y="1679545"/>
            <a:ext cx="10801350" cy="327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Visual Quality: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Either edge or texture details are degraded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Method Noise: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Smooths out even when the image has not much noise</a:t>
            </a:r>
            <a:endParaRPr lang="zh-CN" altLang="en-US" sz="2800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33BF3A57-6BC8-BA47-9DB9-ED2C5B9550AB}"/>
              </a:ext>
            </a:extLst>
          </p:cNvPr>
          <p:cNvSpPr/>
          <p:nvPr/>
        </p:nvSpPr>
        <p:spPr>
          <a:xfrm>
            <a:off x="2262257" y="5127008"/>
            <a:ext cx="7667484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What if we consider non locally?</a:t>
            </a:r>
          </a:p>
        </p:txBody>
      </p:sp>
    </p:spTree>
    <p:extLst>
      <p:ext uri="{BB962C8B-B14F-4D97-AF65-F5344CB8AC3E}">
        <p14:creationId xmlns:p14="http://schemas.microsoft.com/office/powerpoint/2010/main" val="42804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 Local Mean</a:t>
            </a:r>
          </a:p>
        </p:txBody>
      </p:sp>
    </p:spTree>
    <p:extLst>
      <p:ext uri="{BB962C8B-B14F-4D97-AF65-F5344CB8AC3E}">
        <p14:creationId xmlns:p14="http://schemas.microsoft.com/office/powerpoint/2010/main" val="171206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Non-Local Mean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6443" y="1750617"/>
            <a:ext cx="188224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Denoising with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weighted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average across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all pixels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23" y="2212282"/>
                <a:ext cx="5824351" cy="1563313"/>
              </a:xfrm>
              <a:prstGeom prst="rect">
                <a:avLst/>
              </a:prstGeom>
              <a:blipFill>
                <a:blip r:embed="rId2"/>
                <a:stretch>
                  <a:fillRect l="-871" t="-139516" b="-18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the input, a noisy image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𝑵𝑳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](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estimated value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weight of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similarity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between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3035"/>
              </a:xfrm>
              <a:prstGeom prst="rect">
                <a:avLst/>
              </a:prstGeom>
              <a:blipFill>
                <a:blip r:embed="rId3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 of Similarity Motivation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416" y="810885"/>
            <a:ext cx="5831423" cy="86608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want to smooth out patch p</a:t>
            </a: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Weights of q1 and q2 should have value larger than q3, since they are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similar</a:t>
            </a: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7355839" y="5248217"/>
            <a:ext cx="41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B5E6-59FA-7846-9DD1-4DA53521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03" t="4445" r="19518" b="35087"/>
          <a:stretch/>
        </p:blipFill>
        <p:spPr>
          <a:xfrm>
            <a:off x="7355839" y="963452"/>
            <a:ext cx="3861525" cy="378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9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Similarity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/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Q: When are two pixels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considered “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ea"/>
                  </a:rPr>
                  <a:t>similar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”?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A: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Norm of intensity gray level</a:t>
                </a:r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E4E95-53A3-B143-A84E-10567A150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893457"/>
                <a:ext cx="10872470" cy="1658916"/>
              </a:xfrm>
              <a:prstGeom prst="rect">
                <a:avLst/>
              </a:prstGeom>
              <a:blipFill>
                <a:blip r:embed="rId2"/>
                <a:stretch>
                  <a:fillRect l="-1051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92" y="2801264"/>
                <a:ext cx="4362413" cy="961353"/>
              </a:xfrm>
              <a:prstGeom prst="rect">
                <a:avLst/>
              </a:prstGeom>
              <a:blipFill>
                <a:blip r:embed="rId3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a patch centered at pixel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intensity gray level vector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the standard deviation of the Gaussian kernel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4011508"/>
                <a:ext cx="10106029" cy="1955151"/>
              </a:xfrm>
              <a:prstGeom prst="rect">
                <a:avLst/>
              </a:prstGeom>
              <a:blipFill>
                <a:blip r:embed="rId4"/>
                <a:stretch>
                  <a:fillRect l="-1004" b="-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with a similar grey level have larger weights.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608647" y="1720767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7" y="1720767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429000"/>
                <a:ext cx="10872470" cy="2183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 , the normalizing constant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  <a:latin typeface="+mn-ea"/>
                  </a:rPr>
                  <a:t>, decay of exponential function, the degree of filtering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429000"/>
                <a:ext cx="10872470" cy="2183675"/>
              </a:xfrm>
              <a:prstGeom prst="rect">
                <a:avLst/>
              </a:prstGeom>
              <a:blipFill>
                <a:blip r:embed="rId3"/>
                <a:stretch>
                  <a:fillRect l="-1051" b="-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0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Weights Defined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E4E95-53A3-B143-A84E-10567A15009C}"/>
              </a:ext>
            </a:extLst>
          </p:cNvPr>
          <p:cNvSpPr/>
          <p:nvPr/>
        </p:nvSpPr>
        <p:spPr>
          <a:xfrm>
            <a:off x="766443" y="893457"/>
            <a:ext cx="1087247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Patches with a similar grey level have larger weights </a:t>
            </a:r>
            <a:endParaRPr lang="zh-CN" alt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/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2, </m:t>
                                  </m:r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EDDD4A-5E38-7146-B959-AD0F7FA0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7" y="1557727"/>
                <a:ext cx="7116948" cy="2251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/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  <m:sup/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US" altLang="zh-CN" sz="2800" b="1" dirty="0">
                  <a:solidFill>
                    <a:srgbClr val="0053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053A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srgbClr val="0053A3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0053A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rgbClr val="0053A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53A3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53A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53A3"/>
                    </a:solidFill>
                  </a:rPr>
                  <a:t> </a:t>
                </a:r>
                <a:endParaRPr lang="en-US" altLang="zh-CN" sz="2800" dirty="0">
                  <a:solidFill>
                    <a:srgbClr val="0053A3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A45674-F3BA-6C48-B920-04E579C4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3" y="3940296"/>
                <a:ext cx="10106029" cy="2414444"/>
              </a:xfrm>
              <a:prstGeom prst="rect">
                <a:avLst/>
              </a:prstGeom>
              <a:blipFill>
                <a:blip r:embed="rId3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7">
            <a:extLst>
              <a:ext uri="{FF2B5EF4-FFF2-40B4-BE49-F238E27FC236}">
                <a16:creationId xmlns:a16="http://schemas.microsoft.com/office/drawing/2014/main" id="{1AEF1665-CC6A-F34F-B6FC-5AC57119A2F8}"/>
              </a:ext>
            </a:extLst>
          </p:cNvPr>
          <p:cNvSpPr/>
          <p:nvPr/>
        </p:nvSpPr>
        <p:spPr>
          <a:xfrm>
            <a:off x="854873" y="3478631"/>
            <a:ext cx="198002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4255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Correctness Intuition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01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953935"/>
            <a:ext cx="9900104" cy="724303"/>
            <a:chOff x="1596571" y="876323"/>
            <a:chExt cx="9900104" cy="724303"/>
          </a:xfrm>
        </p:grpSpPr>
        <p:sp>
          <p:nvSpPr>
            <p:cNvPr id="17" name="矩形 16"/>
            <p:cNvSpPr/>
            <p:nvPr/>
          </p:nvSpPr>
          <p:spPr>
            <a:xfrm>
              <a:off x="1596571" y="1193655"/>
              <a:ext cx="9900104" cy="40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+mn-ea"/>
                </a:rPr>
                <a:t>Loreal </a:t>
              </a:r>
              <a:r>
                <a:rPr lang="en-US" altLang="zh-CN" dirty="0" err="1">
                  <a:latin typeface="+mn-ea"/>
                </a:rPr>
                <a:t>Ipusm</a:t>
              </a:r>
              <a:endParaRPr lang="en-US" altLang="zh-CN" dirty="0"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876323"/>
              <a:ext cx="99001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</a:rPr>
                <a:t>Hello</a:t>
              </a:r>
            </a:p>
          </p:txBody>
        </p:sp>
      </p:grpSp>
      <p:sp>
        <p:nvSpPr>
          <p:cNvPr id="13" name="椭圆 12"/>
          <p:cNvSpPr/>
          <p:nvPr/>
        </p:nvSpPr>
        <p:spPr>
          <a:xfrm>
            <a:off x="738867" y="2582045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02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6571" y="2475621"/>
            <a:ext cx="9900104" cy="724303"/>
            <a:chOff x="1596571" y="876323"/>
            <a:chExt cx="9900104" cy="724303"/>
          </a:xfrm>
        </p:grpSpPr>
        <p:sp>
          <p:nvSpPr>
            <p:cNvPr id="22" name="矩形 21"/>
            <p:cNvSpPr/>
            <p:nvPr/>
          </p:nvSpPr>
          <p:spPr>
            <a:xfrm>
              <a:off x="1596571" y="1193655"/>
              <a:ext cx="9900104" cy="40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 err="1">
                  <a:latin typeface="+mn-ea"/>
                </a:rPr>
                <a:t>Loream</a:t>
              </a:r>
              <a:r>
                <a:rPr lang="en-US" altLang="zh-CN" dirty="0">
                  <a:latin typeface="+mn-ea"/>
                </a:rPr>
                <a:t> </a:t>
              </a:r>
              <a:r>
                <a:rPr lang="en-US" altLang="zh-CN" dirty="0" err="1">
                  <a:latin typeface="+mn-ea"/>
                </a:rPr>
                <a:t>Ipusm</a:t>
              </a:r>
              <a:endParaRPr lang="en-US" altLang="zh-CN" dirty="0"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596571" y="876323"/>
              <a:ext cx="99001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</a:rPr>
                <a:t>World</a:t>
              </a:r>
            </a:p>
          </p:txBody>
        </p:sp>
      </p:grpSp>
      <p:sp>
        <p:nvSpPr>
          <p:cNvPr id="14" name="椭圆 13"/>
          <p:cNvSpPr/>
          <p:nvPr/>
        </p:nvSpPr>
        <p:spPr>
          <a:xfrm>
            <a:off x="738867" y="3997307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03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596571" y="4064008"/>
            <a:ext cx="9900104" cy="724303"/>
            <a:chOff x="1596571" y="876323"/>
            <a:chExt cx="9900104" cy="724303"/>
          </a:xfrm>
        </p:grpSpPr>
        <p:sp>
          <p:nvSpPr>
            <p:cNvPr id="25" name="矩形 24"/>
            <p:cNvSpPr/>
            <p:nvPr/>
          </p:nvSpPr>
          <p:spPr>
            <a:xfrm>
              <a:off x="1596571" y="1193655"/>
              <a:ext cx="9900104" cy="40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 err="1">
                  <a:latin typeface="+mn-ea"/>
                </a:rPr>
                <a:t>Loream</a:t>
              </a:r>
              <a:r>
                <a:rPr lang="en-US" altLang="zh-CN" dirty="0">
                  <a:latin typeface="+mn-ea"/>
                </a:rPr>
                <a:t> </a:t>
              </a:r>
              <a:r>
                <a:rPr lang="en-US" altLang="zh-CN" dirty="0" err="1">
                  <a:latin typeface="+mn-ea"/>
                </a:rPr>
                <a:t>Ipusm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596571" y="876323"/>
              <a:ext cx="99001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</a:rPr>
                <a:t>World</a:t>
              </a:r>
            </a:p>
          </p:txBody>
        </p:sp>
      </p:grpSp>
      <p:sp>
        <p:nvSpPr>
          <p:cNvPr id="15" name="椭圆 14"/>
          <p:cNvSpPr/>
          <p:nvPr/>
        </p:nvSpPr>
        <p:spPr>
          <a:xfrm>
            <a:off x="738867" y="5306144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04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596571" y="5357039"/>
            <a:ext cx="9900104" cy="724303"/>
            <a:chOff x="1596571" y="876323"/>
            <a:chExt cx="9900104" cy="724303"/>
          </a:xfrm>
        </p:grpSpPr>
        <p:sp>
          <p:nvSpPr>
            <p:cNvPr id="28" name="矩形 27"/>
            <p:cNvSpPr/>
            <p:nvPr/>
          </p:nvSpPr>
          <p:spPr>
            <a:xfrm>
              <a:off x="1596571" y="1193655"/>
              <a:ext cx="9900104" cy="40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 err="1">
                  <a:latin typeface="+mn-ea"/>
                </a:rPr>
                <a:t>Lorreal</a:t>
              </a:r>
              <a:r>
                <a:rPr lang="en-US" altLang="zh-CN" dirty="0">
                  <a:latin typeface="+mn-ea"/>
                </a:rPr>
                <a:t> </a:t>
              </a:r>
              <a:r>
                <a:rPr lang="en-US" altLang="zh-CN" dirty="0" err="1">
                  <a:latin typeface="+mn-ea"/>
                </a:rPr>
                <a:t>Ipusm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96571" y="876323"/>
              <a:ext cx="99001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</a:rPr>
                <a:t>Hello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3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3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3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271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" y="3461482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09356" y="1428698"/>
            <a:ext cx="3398314" cy="954107"/>
            <a:chOff x="3909356" y="1666934"/>
            <a:chExt cx="3398314" cy="954107"/>
          </a:xfrm>
        </p:grpSpPr>
        <p:sp>
          <p:nvSpPr>
            <p:cNvPr id="19" name="文本框 18"/>
            <p:cNvSpPr txBox="1"/>
            <p:nvPr/>
          </p:nvSpPr>
          <p:spPr>
            <a:xfrm>
              <a:off x="4912812" y="1666934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Problem Definition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907512" y="1428698"/>
            <a:ext cx="3416755" cy="954107"/>
            <a:chOff x="8098970" y="1684028"/>
            <a:chExt cx="3416755" cy="954107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7" y="1684028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Previous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3873413" y="4567527"/>
            <a:ext cx="3726371" cy="844887"/>
            <a:chOff x="3873413" y="4736171"/>
            <a:chExt cx="3726371" cy="844887"/>
          </a:xfrm>
        </p:grpSpPr>
        <p:sp>
          <p:nvSpPr>
            <p:cNvPr id="24" name="文本框 23"/>
            <p:cNvSpPr txBox="1"/>
            <p:nvPr/>
          </p:nvSpPr>
          <p:spPr>
            <a:xfrm>
              <a:off x="4912811" y="4736171"/>
              <a:ext cx="2686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Comparisons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873413" y="4753058"/>
              <a:ext cx="899886" cy="828000"/>
              <a:chOff x="3873413" y="4753058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873413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7907512" y="4582916"/>
            <a:ext cx="3798389" cy="954107"/>
            <a:chOff x="8098970" y="4751560"/>
            <a:chExt cx="3798389" cy="954107"/>
          </a:xfrm>
        </p:grpSpPr>
        <p:sp>
          <p:nvSpPr>
            <p:cNvPr id="29" name="文本框 28"/>
            <p:cNvSpPr txBox="1"/>
            <p:nvPr/>
          </p:nvSpPr>
          <p:spPr>
            <a:xfrm>
              <a:off x="9120866" y="4751560"/>
              <a:ext cx="2776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Limits &amp; Further Work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098970" y="4753058"/>
              <a:ext cx="899886" cy="828000"/>
              <a:chOff x="8098970" y="4753058"/>
              <a:chExt cx="899886" cy="82800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098970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3873413" y="2999817"/>
            <a:ext cx="3769777" cy="954107"/>
            <a:chOff x="3873413" y="3187016"/>
            <a:chExt cx="3769777" cy="954107"/>
          </a:xfrm>
        </p:grpSpPr>
        <p:sp>
          <p:nvSpPr>
            <p:cNvPr id="55" name="文本框 54"/>
            <p:cNvSpPr txBox="1"/>
            <p:nvPr/>
          </p:nvSpPr>
          <p:spPr>
            <a:xfrm>
              <a:off x="4912811" y="3187016"/>
              <a:ext cx="27303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Non-Local Mean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7907512" y="3005807"/>
            <a:ext cx="4367350" cy="829498"/>
            <a:chOff x="8098970" y="3202405"/>
            <a:chExt cx="4367350" cy="829498"/>
          </a:xfrm>
        </p:grpSpPr>
        <p:sp>
          <p:nvSpPr>
            <p:cNvPr id="60" name="文本框 59"/>
            <p:cNvSpPr txBox="1"/>
            <p:nvPr/>
          </p:nvSpPr>
          <p:spPr>
            <a:xfrm>
              <a:off x="9120866" y="3202405"/>
              <a:ext cx="3345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</a:rPr>
                <a:t>Implementation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098970" y="3203903"/>
              <a:ext cx="899886" cy="828000"/>
              <a:chOff x="8098970" y="3203903"/>
              <a:chExt cx="899886" cy="828000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Implementation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1181734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Code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GitHub: </a:t>
                </a:r>
                <a:r>
                  <a:rPr lang="en-CA" sz="2800" dirty="0">
                    <a:hlinkClick r:id="rId2"/>
                  </a:rPr>
                  <a:t>https://github.com/surprise777/CSC320</a:t>
                </a: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Complexity: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𝒘𝒎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b="1" dirty="0">
                  <a:solidFill>
                    <a:schemeClr val="accent1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search window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𝟒𝟒𝟏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pixels windows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 size, e.g.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𝟒𝟗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patch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  <a:latin typeface="+mn-ea"/>
                  </a:rPr>
                  <a:t> number of pixels</a:t>
                </a: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475524"/>
                <a:ext cx="10801350" cy="4197496"/>
              </a:xfrm>
              <a:prstGeom prst="rect">
                <a:avLst/>
              </a:prstGeom>
              <a:blipFill>
                <a:blip r:embed="rId3"/>
                <a:stretch>
                  <a:fillRect l="-94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3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66160" y="2274838"/>
            <a:ext cx="520191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37419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Visual Quality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4E389-2624-BA4D-B737-D4F1E6BE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5" y="1421534"/>
            <a:ext cx="7004241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7">
            <a:extLst>
              <a:ext uri="{FF2B5EF4-FFF2-40B4-BE49-F238E27FC236}">
                <a16:creationId xmlns:a16="http://schemas.microsoft.com/office/drawing/2014/main" id="{73B7FFB3-8CDB-0146-B18F-6CCEED7F6769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6B7FE-C8D0-C043-ADBF-768C41E2A598}"/>
              </a:ext>
            </a:extLst>
          </p:cNvPr>
          <p:cNvSpPr txBox="1"/>
          <p:nvPr/>
        </p:nvSpPr>
        <p:spPr>
          <a:xfrm>
            <a:off x="4736275" y="1421534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757931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Preserves more detail on edge and texture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85819-5A4F-D544-A401-9ADFD9637538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680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4F2AC-B448-B845-A5F0-B25149AF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4" y="1421533"/>
            <a:ext cx="7011585" cy="461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62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Comparisons – Method Noise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9A5390D-DA11-A940-A45E-AF92043AE591}"/>
              </a:ext>
            </a:extLst>
          </p:cNvPr>
          <p:cNvSpPr/>
          <p:nvPr/>
        </p:nvSpPr>
        <p:spPr>
          <a:xfrm>
            <a:off x="451484" y="921892"/>
            <a:ext cx="821891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Method noise looks like Gaussian white noise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51737A1-9E1B-2543-9934-29276AA852DF}"/>
              </a:ext>
            </a:extLst>
          </p:cNvPr>
          <p:cNvSpPr/>
          <p:nvPr/>
        </p:nvSpPr>
        <p:spPr>
          <a:xfrm>
            <a:off x="451484" y="1494565"/>
            <a:ext cx="3961033" cy="45404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Noisy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Gauss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Anisotropic Filter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Total Variation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Neighborhood Filtering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Non-Local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A9E09-3011-EA4E-95F9-014A621050CC}"/>
              </a:ext>
            </a:extLst>
          </p:cNvPr>
          <p:cNvSpPr txBox="1"/>
          <p:nvPr/>
        </p:nvSpPr>
        <p:spPr>
          <a:xfrm>
            <a:off x="4736274" y="1181285"/>
            <a:ext cx="7004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1        2        3</a:t>
            </a:r>
          </a:p>
          <a:p>
            <a:endParaRPr lang="en-US" sz="7200" b="1" dirty="0">
              <a:solidFill>
                <a:schemeClr val="bg1"/>
              </a:solidFill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r>
              <a:rPr lang="en-US" sz="72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4        5        6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DC169-CAD6-1A4A-88EC-F0AAF75AFEE6}"/>
              </a:ext>
            </a:extLst>
          </p:cNvPr>
          <p:cNvSpPr txBox="1"/>
          <p:nvPr/>
        </p:nvSpPr>
        <p:spPr>
          <a:xfrm>
            <a:off x="4736274" y="6247169"/>
            <a:ext cx="6388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/>
              <a:t>A. </a:t>
            </a:r>
            <a:r>
              <a:rPr lang="en-CA" sz="900" dirty="0" err="1"/>
              <a:t>Buades</a:t>
            </a:r>
            <a:r>
              <a:rPr lang="en-CA" sz="900" dirty="0"/>
              <a:t>, B. Coll and J. -. Morel, "A non-local algorithm for image denoising" </a:t>
            </a:r>
          </a:p>
          <a:p>
            <a:endParaRPr lang="en-CA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995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391217" y="2264678"/>
            <a:ext cx="540956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Limits &amp;</a:t>
            </a:r>
          </a:p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381878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Limits &amp; Further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01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4713237"/>
            <a:chOff x="1596571" y="1110760"/>
            <a:chExt cx="9900104" cy="4713237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4065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Cannot be used on device that requires instant result e.g. phone</a:t>
              </a: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US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2400" dirty="0">
                  <a:latin typeface="+mn-ea"/>
                </a:rPr>
                <a:t>When number of patches is too large or the image is too noisy, will require infeasible time to detect similarities</a:t>
              </a: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improving runtime: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Thaipanich</a:t>
              </a:r>
              <a:r>
                <a:rPr lang="en-CA" altLang="zh-CN" sz="1600" dirty="0">
                  <a:latin typeface="+mn-ea"/>
                </a:rPr>
                <a:t> T, Oh BT, Wu PH, Xu DR, </a:t>
              </a:r>
              <a:r>
                <a:rPr lang="en-CA" altLang="zh-CN" sz="1600" dirty="0" err="1">
                  <a:latin typeface="+mn-ea"/>
                </a:rPr>
                <a:t>Kuo</a:t>
              </a:r>
              <a:r>
                <a:rPr lang="en-CA" altLang="zh-CN" sz="1600" dirty="0">
                  <a:latin typeface="+mn-ea"/>
                </a:rPr>
                <a:t> CCJ (2010) Improved image denoising with adaptive nonlocal means (ANL-means) algorithm.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US" altLang="zh-CN" sz="1600" dirty="0" err="1">
                  <a:latin typeface="+mn-ea"/>
                </a:rPr>
                <a:t>Karnaukhov</a:t>
              </a:r>
              <a:r>
                <a:rPr lang="en-US" altLang="zh-CN" sz="1600" dirty="0">
                  <a:latin typeface="+mn-ea"/>
                </a:rPr>
                <a:t>, V.N., </a:t>
              </a:r>
              <a:r>
                <a:rPr lang="en-US" altLang="zh-CN" sz="1600" dirty="0" err="1">
                  <a:latin typeface="+mn-ea"/>
                </a:rPr>
                <a:t>Mozerov</a:t>
              </a:r>
              <a:r>
                <a:rPr lang="en-US" altLang="zh-CN" sz="1600" dirty="0">
                  <a:latin typeface="+mn-ea"/>
                </a:rPr>
                <a:t>, M.G. Fast Non-Local Mean Filter Algorithm Based on Recursive Calculation of Similarity Weights.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Efficiency Concern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76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Limits &amp; Further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867" y="1060359"/>
            <a:ext cx="857704" cy="8577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n-ea"/>
              </a:rPr>
              <a:t>02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6571" y="1188372"/>
            <a:ext cx="9900104" cy="3636019"/>
            <a:chOff x="1596571" y="1110760"/>
            <a:chExt cx="9900104" cy="3636019"/>
          </a:xfrm>
        </p:grpSpPr>
        <p:sp>
          <p:nvSpPr>
            <p:cNvPr id="17" name="矩形 16"/>
            <p:cNvSpPr/>
            <p:nvPr/>
          </p:nvSpPr>
          <p:spPr>
            <a:xfrm>
              <a:off x="1596571" y="1758717"/>
              <a:ext cx="9900104" cy="2988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Original algorithm designed toward additive noise e.g. Gaussian noise, but not so much in multiplicative noise e.g. Speckle noise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Speckle noise often appear in Ultrasonic Imaging</a:t>
              </a:r>
            </a:p>
            <a:p>
              <a:pPr lvl="1">
                <a:lnSpc>
                  <a:spcPct val="125000"/>
                </a:lnSpc>
              </a:pPr>
              <a:endParaRPr lang="en-CA" altLang="zh-CN" sz="2400" dirty="0">
                <a:latin typeface="+mn-ea"/>
              </a:endParaRPr>
            </a:p>
            <a:p>
              <a:pPr marL="285750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2400" dirty="0">
                  <a:latin typeface="+mn-ea"/>
                </a:rPr>
                <a:t>Further work on extension toward multiplicative noise: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Teuber</a:t>
              </a:r>
              <a:r>
                <a:rPr lang="en-CA" altLang="zh-CN" sz="1600" dirty="0">
                  <a:latin typeface="+mn-ea"/>
                </a:rPr>
                <a:t> T., Lang A. (2012) Nonlocal Filters for Removing Multiplicative Noise.</a:t>
              </a:r>
            </a:p>
            <a:p>
              <a:pPr marL="742950" lvl="1" indent="-285750">
                <a:lnSpc>
                  <a:spcPct val="125000"/>
                </a:lnSpc>
                <a:buFontTx/>
                <a:buChar char="-"/>
              </a:pPr>
              <a:r>
                <a:rPr lang="en-CA" altLang="zh-CN" sz="1600" dirty="0" err="1">
                  <a:latin typeface="+mn-ea"/>
                </a:rPr>
                <a:t>Radlak</a:t>
              </a:r>
              <a:r>
                <a:rPr lang="en-CA" altLang="zh-CN" sz="1600" dirty="0">
                  <a:latin typeface="+mn-ea"/>
                </a:rPr>
                <a:t> K., </a:t>
              </a:r>
              <a:r>
                <a:rPr lang="en-CA" altLang="zh-CN" sz="1600" dirty="0" err="1">
                  <a:latin typeface="+mn-ea"/>
                </a:rPr>
                <a:t>Smolka</a:t>
              </a:r>
              <a:r>
                <a:rPr lang="en-CA" altLang="zh-CN" sz="1600" dirty="0">
                  <a:latin typeface="+mn-ea"/>
                </a:rPr>
                <a:t> B. (2014) Adaptive Non-local Means Filtering for Speckle Noise Reduction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6571" y="1110760"/>
              <a:ext cx="9900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n-ea"/>
                </a:rPr>
                <a:t>Types of Noise to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0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568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2961067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What is Noise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10801350" cy="273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Unwanted information which deteriorates image quality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Due to illumination, temperature, or signal processing disturbances etc.</a:t>
            </a:r>
          </a:p>
        </p:txBody>
      </p:sp>
    </p:spTree>
    <p:extLst>
      <p:ext uri="{BB962C8B-B14F-4D97-AF65-F5344CB8AC3E}">
        <p14:creationId xmlns:p14="http://schemas.microsoft.com/office/powerpoint/2010/main" val="407320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5" y="1475524"/>
            <a:ext cx="5367130" cy="973805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Salt and Pepper Noise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Sparse white and black pixels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Caused by camera heat, dust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90CA2-F79B-D942-87B9-89B1385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72" y="1686729"/>
            <a:ext cx="3576982" cy="478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4758D9-7492-FE48-9DF2-157130F289A6}"/>
              </a:ext>
            </a:extLst>
          </p:cNvPr>
          <p:cNvSpPr txBox="1"/>
          <p:nvPr/>
        </p:nvSpPr>
        <p:spPr>
          <a:xfrm>
            <a:off x="1251432" y="6385669"/>
            <a:ext cx="536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 </a:t>
            </a:r>
            <a:r>
              <a:rPr lang="en-CA" sz="900" dirty="0">
                <a:hlinkClick r:id="rId3"/>
              </a:rPr>
              <a:t>https://en.wikipedia.org/wiki/Image_noise#/media/File:Noise_salt_and_pepper.png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54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523220"/>
            <a:chOff x="695325" y="1013859"/>
            <a:chExt cx="10814504" cy="523220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3417923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Common Noises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82171" y="1034744"/>
            <a:ext cx="5400675" cy="81222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Noise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Gaussian distributed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Good model of noise in many images</a:t>
            </a: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Poor lighting, heat, transmissions etc.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9BF60-2F74-6F4D-BF8E-F45D0571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29" y="1629685"/>
            <a:ext cx="4635500" cy="431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78895-E97A-F94C-BE55-A7D32CB38B77}"/>
              </a:ext>
            </a:extLst>
          </p:cNvPr>
          <p:cNvSpPr txBox="1"/>
          <p:nvPr/>
        </p:nvSpPr>
        <p:spPr>
          <a:xfrm>
            <a:off x="6874329" y="6142383"/>
            <a:ext cx="4118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Source:</a:t>
            </a:r>
          </a:p>
          <a:p>
            <a:r>
              <a:rPr lang="en-CA" sz="900" dirty="0">
                <a:hlinkClick r:id="rId3"/>
              </a:rPr>
              <a:t>https://www.researchgate.net/figure/Noisy-image-Gaussian-noise-with-mean-and-variance-0005_fig2_252066070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062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Problem Definition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5321" y="1504328"/>
            <a:ext cx="10801351" cy="1409294"/>
            <a:chOff x="695321" y="1837067"/>
            <a:chExt cx="10801351" cy="936979"/>
          </a:xfrm>
        </p:grpSpPr>
        <p:sp>
          <p:nvSpPr>
            <p:cNvPr id="7" name="矩形 6"/>
            <p:cNvSpPr/>
            <p:nvPr/>
          </p:nvSpPr>
          <p:spPr>
            <a:xfrm>
              <a:off x="695321" y="1837067"/>
              <a:ext cx="10801349" cy="936979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95321" y="1911032"/>
              <a:ext cx="10801351" cy="737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accent1"/>
                  </a:solidFill>
                </a:rPr>
                <a:t> Goal</a:t>
              </a:r>
            </a:p>
            <a:p>
              <a:pPr>
                <a:lnSpc>
                  <a:spcPct val="125000"/>
                </a:lnSpc>
              </a:pPr>
              <a:r>
                <a:rPr lang="en-CA" altLang="zh-CN" sz="2800" dirty="0"/>
                <a:t> Recover the original image from noisy image.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95323" y="926774"/>
            <a:ext cx="3129383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Image 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/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12BD1-3D11-8A42-8F43-0C211F2D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814" y="3233753"/>
                <a:ext cx="4882362" cy="677108"/>
              </a:xfrm>
              <a:prstGeom prst="rect">
                <a:avLst/>
              </a:prstGeom>
              <a:blipFill>
                <a:blip r:embed="rId2"/>
                <a:stretch>
                  <a:fillRect l="-5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/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observed values</a:t>
                </a:r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𝒕𝒓𝒖𝒆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𝒗𝒂𝒍𝒖𝒆𝒔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𝒑𝒆𝒓𝒇𝒆𝒄𝒕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𝒇𝒊𝒍𝒕𝒆𝒓</m:t>
                    </m:r>
                  </m:oMath>
                </a14:m>
                <a:endParaRPr lang="en-US" altLang="zh-CN" sz="28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  noise perturbation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ea"/>
                  </a:rPr>
                  <a:t>Ideally would be gaussian white noise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B60D96-F1E3-8545-B8A1-F962DA73D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1" y="3944379"/>
                <a:ext cx="11242679" cy="2601481"/>
              </a:xfrm>
              <a:prstGeom prst="rect">
                <a:avLst/>
              </a:prstGeom>
              <a:blipFill>
                <a:blip r:embed="rId3"/>
                <a:stretch>
                  <a:fillRect l="-903"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63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29235" y="2274838"/>
            <a:ext cx="483829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19982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</a:rPr>
              <a:t>Previous Work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95325" y="1013859"/>
            <a:ext cx="10814504" cy="461665"/>
            <a:chOff x="695325" y="1013859"/>
            <a:chExt cx="10814504" cy="461665"/>
          </a:xfrm>
        </p:grpSpPr>
        <p:sp>
          <p:nvSpPr>
            <p:cNvPr id="7" name="矩形 6"/>
            <p:cNvSpPr/>
            <p:nvPr/>
          </p:nvSpPr>
          <p:spPr>
            <a:xfrm>
              <a:off x="695325" y="1013859"/>
              <a:ext cx="42530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Local Smoothing Filters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695325" y="1475524"/>
              <a:ext cx="10814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695324" y="1678498"/>
            <a:ext cx="10801350" cy="112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 Collect information from adjacent pixels to smooth out disturbance.</a:t>
            </a:r>
            <a:endParaRPr lang="zh-CN" altLang="en-US" sz="28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4719" y="3429000"/>
            <a:ext cx="5655715" cy="58477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Denoising by Averaging</a:t>
            </a:r>
          </a:p>
        </p:txBody>
      </p:sp>
    </p:spTree>
    <p:extLst>
      <p:ext uri="{BB962C8B-B14F-4D97-AF65-F5344CB8AC3E}">
        <p14:creationId xmlns:p14="http://schemas.microsoft.com/office/powerpoint/2010/main" val="18588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954</Words>
  <Application>Microsoft Macintosh PowerPoint</Application>
  <PresentationFormat>Widescreen</PresentationFormat>
  <Paragraphs>225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微软雅黑</vt:lpstr>
      <vt:lpstr>Aharoni</vt:lpstr>
      <vt:lpstr>Arial</vt:lpstr>
      <vt:lpstr>Calibri</vt:lpstr>
      <vt:lpstr>Cambria Math</vt:lpstr>
      <vt:lpstr>Consolas</vt:lpstr>
      <vt:lpstr>Times New Roman</vt:lpstr>
      <vt:lpstr>Verdana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Zhong Jefferson</cp:lastModifiedBy>
  <cp:revision>991</cp:revision>
  <dcterms:created xsi:type="dcterms:W3CDTF">2015-10-24T01:57:14Z</dcterms:created>
  <dcterms:modified xsi:type="dcterms:W3CDTF">2020-03-09T00:53:45Z</dcterms:modified>
</cp:coreProperties>
</file>